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1DAAD-4B9B-4A0E-B570-C55606E8B3C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B826D-6D50-4354-A901-7BA0FCB66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0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E957B19-F978-4B86-AB0A-58F4BC58C80A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pPr eaLnBrk="1" hangingPunct="1"/>
            <a:r>
              <a:rPr lang="en-US" smtClean="0"/>
              <a:t>Male Infertility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</a:rPr>
              <a:t>Dr. </a:t>
            </a:r>
            <a:r>
              <a:rPr lang="en-US" dirty="0" err="1" smtClean="0">
                <a:solidFill>
                  <a:srgbClr val="002060"/>
                </a:solidFill>
              </a:rPr>
              <a:t>Firas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Shakir</a:t>
            </a:r>
            <a:endParaRPr lang="en-US" dirty="0" smtClean="0">
              <a:solidFill>
                <a:srgbClr val="002060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</a:rPr>
              <a:t>2019-2020</a:t>
            </a:r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9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mtClean="0">
                <a:solidFill>
                  <a:srgbClr val="FF0000"/>
                </a:solidFill>
                <a:latin typeface="Calibri" pitchFamily="34" charset="0"/>
              </a:rPr>
              <a:t>Physical Examination</a:t>
            </a:r>
            <a:r>
              <a:rPr lang="en-US" sz="2400" smtClean="0">
                <a:latin typeface="Calibri" pitchFamily="34" charset="0"/>
              </a:rPr>
              <a:t/>
            </a:r>
            <a:br>
              <a:rPr lang="en-US" sz="2400" smtClean="0">
                <a:latin typeface="Calibri" pitchFamily="34" charset="0"/>
              </a:rPr>
            </a:br>
            <a:endParaRPr lang="en-US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 smtClean="0">
                <a:latin typeface="Calibri"/>
                <a:ea typeface="Calibri"/>
                <a:cs typeface="Arial"/>
              </a:rPr>
              <a:t> Full assessment of all systems.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marL="0"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 smtClean="0">
                <a:latin typeface="Calibri"/>
                <a:ea typeface="Calibri"/>
                <a:cs typeface="Arial"/>
              </a:rPr>
              <a:t> Signs of </a:t>
            </a:r>
            <a:r>
              <a:rPr lang="en-US" dirty="0" err="1" smtClean="0">
                <a:latin typeface="Calibri"/>
                <a:ea typeface="Calibri"/>
                <a:cs typeface="Arial"/>
              </a:rPr>
              <a:t>hypogonadism</a:t>
            </a:r>
            <a:r>
              <a:rPr lang="en-US" dirty="0" smtClean="0">
                <a:latin typeface="Calibri"/>
                <a:ea typeface="Calibri"/>
                <a:cs typeface="Arial"/>
              </a:rPr>
              <a:t>; secondary sexual  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 smtClean="0">
                <a:latin typeface="Calibri"/>
                <a:ea typeface="Calibri"/>
                <a:cs typeface="Arial"/>
              </a:rPr>
              <a:t>     development, </a:t>
            </a:r>
            <a:r>
              <a:rPr lang="en-US" dirty="0" err="1" smtClean="0">
                <a:latin typeface="Calibri"/>
                <a:ea typeface="Calibri"/>
                <a:cs typeface="Arial"/>
              </a:rPr>
              <a:t>gynaecomastia</a:t>
            </a:r>
            <a:r>
              <a:rPr lang="en-US" dirty="0" smtClean="0">
                <a:latin typeface="Calibri"/>
                <a:ea typeface="Calibri"/>
                <a:cs typeface="Arial"/>
              </a:rPr>
              <a:t>.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marL="0"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 smtClean="0">
                <a:latin typeface="Calibri"/>
                <a:ea typeface="Calibri"/>
                <a:cs typeface="Arial"/>
              </a:rPr>
              <a:t> Urogenital examination: examination of penis and 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 testes; palpation of  epididymis and vas </a:t>
            </a:r>
            <a:r>
              <a:rPr lang="en-US" dirty="0" err="1" smtClean="0">
                <a:latin typeface="Calibri"/>
                <a:ea typeface="Calibri"/>
                <a:cs typeface="Arial"/>
              </a:rPr>
              <a:t>deferense</a:t>
            </a:r>
            <a:endParaRPr lang="en-US" dirty="0" smtClean="0">
              <a:latin typeface="Calibri"/>
              <a:ea typeface="Calibri"/>
              <a:cs typeface="Arial"/>
            </a:endParaRP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 ; </a:t>
            </a:r>
            <a:r>
              <a:rPr lang="en-US" dirty="0" err="1" smtClean="0">
                <a:latin typeface="Calibri"/>
                <a:ea typeface="Calibri"/>
                <a:cs typeface="Arial"/>
              </a:rPr>
              <a:t>varicocele</a:t>
            </a:r>
            <a:r>
              <a:rPr lang="en-US" dirty="0" smtClean="0">
                <a:latin typeface="Calibri"/>
                <a:ea typeface="Calibri"/>
                <a:cs typeface="Arial"/>
              </a:rPr>
              <a:t>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mtClean="0">
                <a:solidFill>
                  <a:srgbClr val="FF0000"/>
                </a:solidFill>
                <a:latin typeface="Calibri" pitchFamily="34" charset="0"/>
              </a:rPr>
              <a:t>Investigations </a:t>
            </a:r>
            <a:r>
              <a:rPr lang="en-US" sz="2400" smtClean="0">
                <a:latin typeface="Calibri" pitchFamily="34" charset="0"/>
              </a:rPr>
              <a:t/>
            </a:r>
            <a:br>
              <a:rPr lang="en-US" sz="2400" smtClean="0">
                <a:latin typeface="Calibri" pitchFamily="34" charset="0"/>
              </a:rPr>
            </a:br>
            <a:endParaRPr lang="en-US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 smtClean="0">
                <a:solidFill>
                  <a:srgbClr val="00B0F0"/>
                </a:solidFill>
                <a:latin typeface="Calibri"/>
                <a:ea typeface="Calibri"/>
                <a:cs typeface="Arial"/>
              </a:rPr>
              <a:t>Semen analysis</a:t>
            </a:r>
            <a:r>
              <a:rPr lang="en-US" dirty="0" smtClean="0">
                <a:latin typeface="Calibri"/>
                <a:ea typeface="Calibri"/>
                <a:cs typeface="Arial"/>
              </a:rPr>
              <a:t>: 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2- 3 specimens are collected over several weeks 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collected after 2 -7 days of sexual abstinence. 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Deliver specimen to lab. within one hour.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4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Normal </a:t>
            </a:r>
            <a:r>
              <a:rPr lang="en-US" dirty="0"/>
              <a:t>parameters of semen analysis:</a:t>
            </a:r>
            <a:br>
              <a:rPr lang="en-US" dirty="0"/>
            </a:b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525963"/>
          </a:xfrm>
        </p:spPr>
        <p:txBody>
          <a:bodyPr rtlCol="0">
            <a:normAutofit/>
          </a:bodyPr>
          <a:lstStyle/>
          <a:p>
            <a:pPr marL="27305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6700"/>
              </a:buClr>
              <a:buFont typeface="Wingdings 2" pitchFamily="18" charset="2"/>
              <a:buChar char=""/>
              <a:defRPr/>
            </a:pPr>
            <a:r>
              <a:rPr lang="en-US" sz="2200" dirty="0" smtClean="0"/>
              <a:t>Volume                                             ≥ 2 mL</a:t>
            </a:r>
          </a:p>
          <a:p>
            <a:pPr marL="27305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6700"/>
              </a:buClr>
              <a:buFont typeface="Wingdings 2" pitchFamily="18" charset="2"/>
              <a:buChar char=""/>
              <a:defRPr/>
            </a:pPr>
            <a:r>
              <a:rPr lang="en-US" sz="2200" dirty="0" smtClean="0"/>
              <a:t>pH                                                     7.2-7.8</a:t>
            </a:r>
          </a:p>
          <a:p>
            <a:pPr marL="27305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6700"/>
              </a:buClr>
              <a:buFont typeface="Wingdings 2" pitchFamily="18" charset="2"/>
              <a:buChar char=""/>
              <a:defRPr/>
            </a:pPr>
            <a:r>
              <a:rPr lang="en-US" sz="2200" dirty="0" smtClean="0"/>
              <a:t>Total sperm count                           &gt; 40 x 10</a:t>
            </a:r>
            <a:r>
              <a:rPr lang="en-US" sz="2200" baseline="30000" dirty="0" smtClean="0"/>
              <a:t>6</a:t>
            </a:r>
            <a:r>
              <a:rPr lang="en-US" sz="2200" dirty="0" smtClean="0"/>
              <a:t> / ejaculate </a:t>
            </a:r>
          </a:p>
          <a:p>
            <a:pPr marL="27305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6700"/>
              </a:buClr>
              <a:buFont typeface="Wingdings 2" pitchFamily="18" charset="2"/>
              <a:buChar char=""/>
              <a:defRPr/>
            </a:pPr>
            <a:r>
              <a:rPr lang="en-US" sz="2200" dirty="0" smtClean="0"/>
              <a:t>Sperm concentration                      &gt; 20 x 10</a:t>
            </a:r>
            <a:r>
              <a:rPr lang="en-US" sz="2200" baseline="30000" dirty="0" smtClean="0"/>
              <a:t>6</a:t>
            </a:r>
            <a:r>
              <a:rPr lang="en-US" sz="2200" dirty="0" smtClean="0"/>
              <a:t> / ml</a:t>
            </a:r>
          </a:p>
          <a:p>
            <a:pPr marL="27305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6700"/>
              </a:buClr>
              <a:buFont typeface="Wingdings 2" pitchFamily="18" charset="2"/>
              <a:buChar char=""/>
              <a:defRPr/>
            </a:pPr>
            <a:r>
              <a:rPr lang="en-US" sz="2200" dirty="0" smtClean="0"/>
              <a:t>Sperm motility                                 &gt; 50% with progressive    motility or &gt;25% moving in a straight line at high speed.</a:t>
            </a:r>
          </a:p>
          <a:p>
            <a:pPr marL="27305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6700"/>
              </a:buClr>
              <a:buFont typeface="Wingdings 2" pitchFamily="18" charset="2"/>
              <a:buChar char=""/>
              <a:defRPr/>
            </a:pPr>
            <a:endParaRPr lang="en-US" sz="2200" dirty="0" smtClean="0"/>
          </a:p>
          <a:p>
            <a:pPr marL="27305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6700"/>
              </a:buClr>
              <a:buFont typeface="Wingdings 2" pitchFamily="18" charset="2"/>
              <a:buChar char=""/>
              <a:defRPr/>
            </a:pPr>
            <a:r>
              <a:rPr lang="en-US" sz="2200" dirty="0" smtClean="0"/>
              <a:t>Sperm morphology                         &gt; 15% normal forms</a:t>
            </a:r>
          </a:p>
          <a:p>
            <a:pPr marL="27305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6700"/>
              </a:buClr>
              <a:buFont typeface="Wingdings 2" pitchFamily="18" charset="2"/>
              <a:buChar char=""/>
              <a:defRPr/>
            </a:pPr>
            <a:r>
              <a:rPr lang="en-US" sz="2200" dirty="0" smtClean="0"/>
              <a:t>Viability                                            &gt; 75% viable sperms</a:t>
            </a:r>
          </a:p>
          <a:p>
            <a:pPr marL="27305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6700"/>
              </a:buClr>
              <a:buFont typeface="Wingdings 2" pitchFamily="18" charset="2"/>
              <a:buChar char=""/>
              <a:defRPr/>
            </a:pPr>
            <a:r>
              <a:rPr lang="en-US" sz="2200" dirty="0" smtClean="0"/>
              <a:t>Times to liquefy                               5-25 min</a:t>
            </a:r>
          </a:p>
          <a:p>
            <a:pPr marL="27305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6700"/>
              </a:buClr>
              <a:buFont typeface="Wingdings 2" pitchFamily="18" charset="2"/>
              <a:buChar char=""/>
              <a:defRPr/>
            </a:pPr>
            <a:r>
              <a:rPr lang="en-US" sz="2200" dirty="0" smtClean="0"/>
              <a:t>WBC                                                  &lt; 1x 10</a:t>
            </a:r>
            <a:r>
              <a:rPr lang="en-US" sz="2200" baseline="30000" dirty="0" smtClean="0"/>
              <a:t>6</a:t>
            </a:r>
            <a:r>
              <a:rPr lang="en-US" sz="2200" dirty="0" smtClean="0"/>
              <a:t> WBC/ml</a:t>
            </a:r>
          </a:p>
          <a:p>
            <a:pPr marL="27305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6700"/>
              </a:buClr>
              <a:buFont typeface="Wingdings 2" pitchFamily="18" charset="2"/>
              <a:buChar char=""/>
              <a:defRPr/>
            </a:pPr>
            <a:r>
              <a:rPr lang="en-US" sz="2200" dirty="0" smtClean="0"/>
              <a:t>MAR test                                           Negative (&lt; 10% with          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6700"/>
              </a:buClr>
              <a:buFont typeface="Wingdings 2" pitchFamily="18" charset="2"/>
              <a:buNone/>
              <a:defRPr/>
            </a:pPr>
            <a:r>
              <a:rPr lang="en-US" sz="2200" dirty="0" smtClean="0"/>
              <a:t>                                                             adherent particles)</a:t>
            </a:r>
          </a:p>
          <a:p>
            <a:pPr marL="27305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6700"/>
              </a:buClr>
              <a:buFont typeface="Wingdings 2" pitchFamily="18" charset="2"/>
              <a:buNone/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4807679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FF0000"/>
                </a:solidFill>
                <a:latin typeface="Calibri" pitchFamily="34" charset="0"/>
              </a:rPr>
              <a:t>Investigations </a:t>
            </a:r>
            <a:r>
              <a:rPr lang="en-US" sz="2400" smtClean="0">
                <a:solidFill>
                  <a:srgbClr val="94C600"/>
                </a:solidFill>
                <a:latin typeface="Calibri" pitchFamily="34" charset="0"/>
              </a:rPr>
              <a:t/>
            </a:r>
            <a:br>
              <a:rPr lang="en-US" sz="2400" smtClean="0">
                <a:solidFill>
                  <a:srgbClr val="94C600"/>
                </a:solidFill>
                <a:latin typeface="Calibri" pitchFamily="34" charset="0"/>
              </a:rPr>
            </a:br>
            <a:endParaRPr lang="en-US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 smtClean="0">
                <a:solidFill>
                  <a:srgbClr val="00B0F0"/>
                </a:solidFill>
                <a:latin typeface="Calibri"/>
                <a:ea typeface="Calibri"/>
                <a:cs typeface="Arial"/>
              </a:rPr>
              <a:t> Hormone analysis: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marL="6985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 Assessment of serum levels of FSH; LH; </a:t>
            </a:r>
          </a:p>
          <a:p>
            <a:pPr marL="6985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 testosterone and   prolactin.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 smtClean="0">
                <a:solidFill>
                  <a:srgbClr val="00B0F0"/>
                </a:solidFill>
                <a:latin typeface="Calibri"/>
                <a:ea typeface="Calibri"/>
                <a:cs typeface="Arial"/>
              </a:rPr>
              <a:t> Testicular biopsy</a:t>
            </a:r>
            <a:r>
              <a:rPr lang="en-US" dirty="0" smtClean="0">
                <a:latin typeface="Calibri"/>
                <a:ea typeface="Calibri"/>
                <a:cs typeface="Arial"/>
              </a:rPr>
              <a:t>: </a:t>
            </a:r>
          </a:p>
          <a:p>
            <a:pPr marL="6985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 In case of </a:t>
            </a:r>
            <a:r>
              <a:rPr lang="en-US" dirty="0" err="1" smtClean="0">
                <a:latin typeface="Calibri"/>
                <a:ea typeface="Calibri"/>
                <a:cs typeface="Arial"/>
              </a:rPr>
              <a:t>azoospermia</a:t>
            </a:r>
            <a:r>
              <a:rPr lang="en-US" dirty="0" smtClean="0">
                <a:latin typeface="Calibri"/>
                <a:ea typeface="Calibri"/>
                <a:cs typeface="Arial"/>
              </a:rPr>
              <a:t> to differentiate between </a:t>
            </a:r>
          </a:p>
          <a:p>
            <a:pPr marL="6985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 obstructive and non obstructive type.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Calibri" pitchFamily="34" charset="0"/>
              </a:rPr>
              <a:t>Investigations</a:t>
            </a:r>
            <a:endParaRPr lang="en-US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 smtClean="0">
                <a:solidFill>
                  <a:srgbClr val="00B0F0"/>
                </a:solidFill>
                <a:latin typeface="Calibri"/>
                <a:ea typeface="Calibri"/>
                <a:cs typeface="Arial"/>
              </a:rPr>
              <a:t>Imaging tests: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Times New Roman"/>
                <a:ea typeface="Times New Roman"/>
              </a:rPr>
              <a:t>Scrotal ultrasound: to confirm a </a:t>
            </a:r>
            <a:r>
              <a:rPr lang="en-US" dirty="0" err="1" smtClean="0">
                <a:latin typeface="Times New Roman"/>
                <a:ea typeface="Times New Roman"/>
              </a:rPr>
              <a:t>varicocele</a:t>
            </a:r>
            <a:r>
              <a:rPr lang="en-US" dirty="0" smtClean="0">
                <a:latin typeface="Times New Roman"/>
                <a:ea typeface="Times New Roman"/>
              </a:rPr>
              <a:t>; and assess testicular abnormalities.</a:t>
            </a:r>
          </a:p>
          <a:p>
            <a:pPr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800" dirty="0" smtClean="0">
              <a:latin typeface="Times New Roman"/>
              <a:ea typeface="Times New Roman"/>
            </a:endParaRPr>
          </a:p>
          <a:p>
            <a:pPr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>
                <a:latin typeface="Times New Roman"/>
                <a:ea typeface="Times New Roman"/>
              </a:rPr>
              <a:t>Transrectal</a:t>
            </a:r>
            <a:r>
              <a:rPr lang="en-US" dirty="0" smtClean="0">
                <a:latin typeface="Times New Roman"/>
                <a:ea typeface="Times New Roman"/>
              </a:rPr>
              <a:t> ultrasound: to assess seminal vesicles and ejaculatory ducts.  </a:t>
            </a:r>
          </a:p>
          <a:p>
            <a:pPr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800" dirty="0" smtClean="0">
              <a:latin typeface="Times New Roman"/>
              <a:ea typeface="Times New Roman"/>
            </a:endParaRPr>
          </a:p>
          <a:p>
            <a:pPr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>
                <a:latin typeface="Times New Roman"/>
                <a:ea typeface="Times New Roman"/>
              </a:rPr>
              <a:t>Vasography</a:t>
            </a:r>
            <a:r>
              <a:rPr lang="en-US" dirty="0" smtClean="0">
                <a:latin typeface="Times New Roman"/>
                <a:ea typeface="Times New Roman"/>
              </a:rPr>
              <a:t> : to visualize the vas deference for obstruction.</a:t>
            </a:r>
            <a:endParaRPr lang="en-US" sz="1800" dirty="0" smtClean="0">
              <a:latin typeface="Times New Roman"/>
              <a:ea typeface="Times New Roman"/>
            </a:endParaRP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0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Options for male infertility Treatment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General : modify life style and avoid risk factors.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3200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Medical treatment :</a:t>
            </a:r>
          </a:p>
          <a:p>
            <a:pPr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dirty="0" smtClean="0"/>
              <a:t>    1. Antibiotics</a:t>
            </a:r>
          </a:p>
          <a:p>
            <a:pPr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dirty="0" smtClean="0"/>
              <a:t>    2. Hormonal :</a:t>
            </a:r>
          </a:p>
          <a:p>
            <a:pPr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dirty="0"/>
              <a:t> </a:t>
            </a:r>
            <a:r>
              <a:rPr lang="en-US" sz="3200" dirty="0" smtClean="0"/>
              <a:t>        </a:t>
            </a:r>
            <a:r>
              <a:rPr lang="en-US" sz="3200" dirty="0" err="1" smtClean="0"/>
              <a:t>hCG</a:t>
            </a:r>
            <a:r>
              <a:rPr lang="en-US" sz="3200" dirty="0" smtClean="0"/>
              <a:t> 2000 IU </a:t>
            </a:r>
            <a:r>
              <a:rPr lang="en-US" sz="3200" dirty="0" err="1" smtClean="0"/>
              <a:t>sc</a:t>
            </a:r>
            <a:r>
              <a:rPr lang="en-US" sz="3200" dirty="0" smtClean="0"/>
              <a:t>  3x a week .</a:t>
            </a:r>
          </a:p>
          <a:p>
            <a:pPr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dirty="0"/>
              <a:t> </a:t>
            </a:r>
            <a:r>
              <a:rPr lang="en-US" sz="3200" dirty="0" smtClean="0"/>
              <a:t>         FSH </a:t>
            </a:r>
          </a:p>
          <a:p>
            <a:pPr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dirty="0" smtClean="0"/>
              <a:t>          Clomiphene citrate 25 mg .</a:t>
            </a:r>
            <a:r>
              <a:rPr lang="en-US" sz="3200" dirty="0" smtClean="0">
                <a:latin typeface="Calibri"/>
                <a:ea typeface="Calibri"/>
                <a:cs typeface="Arial"/>
              </a:rPr>
              <a:t> </a:t>
            </a:r>
          </a:p>
          <a:p>
            <a:pPr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dirty="0">
                <a:latin typeface="Calibri"/>
                <a:ea typeface="Calibri"/>
                <a:cs typeface="Arial"/>
              </a:rPr>
              <a:t> </a:t>
            </a:r>
            <a:r>
              <a:rPr lang="en-US" sz="3200" dirty="0" smtClean="0">
                <a:latin typeface="Calibri"/>
                <a:ea typeface="Calibri"/>
                <a:cs typeface="Arial"/>
              </a:rPr>
              <a:t>           </a:t>
            </a:r>
            <a:r>
              <a:rPr lang="en-US" sz="3200" dirty="0" err="1" smtClean="0">
                <a:ea typeface="Calibri"/>
                <a:cs typeface="Arial"/>
              </a:rPr>
              <a:t>Hyperprolactinaemia</a:t>
            </a:r>
            <a:r>
              <a:rPr lang="en-US" sz="3200" dirty="0" smtClean="0">
                <a:ea typeface="Calibri"/>
                <a:cs typeface="Arial"/>
              </a:rPr>
              <a:t> is treated with dopamine  </a:t>
            </a:r>
          </a:p>
          <a:p>
            <a:pPr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dirty="0">
                <a:ea typeface="Calibri"/>
                <a:cs typeface="Arial"/>
              </a:rPr>
              <a:t> </a:t>
            </a:r>
            <a:r>
              <a:rPr lang="en-US" sz="3200" dirty="0" smtClean="0">
                <a:ea typeface="Calibri"/>
                <a:cs typeface="Arial"/>
              </a:rPr>
              <a:t>         agonists.</a:t>
            </a:r>
            <a:endParaRPr lang="en-US" sz="3200" dirty="0" smtClean="0"/>
          </a:p>
          <a:p>
            <a:pPr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3200" dirty="0" smtClean="0"/>
          </a:p>
          <a:p>
            <a:pPr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dirty="0" smtClean="0"/>
              <a:t>    3. Antioxidants: </a:t>
            </a:r>
            <a:r>
              <a:rPr lang="en-US" sz="3200" dirty="0" err="1" smtClean="0"/>
              <a:t>vit</a:t>
            </a:r>
            <a:r>
              <a:rPr lang="en-US" sz="3200" dirty="0" smtClean="0"/>
              <a:t>. E , zinc ,folic acid.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155605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382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Surgical </a:t>
            </a:r>
            <a:r>
              <a:rPr lang="en-US" dirty="0"/>
              <a:t>treatment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468563"/>
            <a:ext cx="8229600" cy="4389437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Genital tract obstruction</a:t>
            </a:r>
            <a:r>
              <a:rPr lang="en-US" dirty="0" smtClean="0"/>
              <a:t>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>
                <a:latin typeface="Times New Roman"/>
                <a:ea typeface="Times New Roman"/>
              </a:rPr>
              <a:t>    By microsurgical </a:t>
            </a:r>
            <a:r>
              <a:rPr lang="en-US" dirty="0" err="1" smtClean="0">
                <a:latin typeface="Times New Roman"/>
                <a:ea typeface="Times New Roman"/>
              </a:rPr>
              <a:t>reanastomosis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en-US" sz="1800" dirty="0" smtClean="0">
              <a:latin typeface="Times New Roman"/>
              <a:ea typeface="Times New Roman"/>
            </a:endParaRPr>
          </a:p>
          <a:p>
            <a:pPr marL="6985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  <a:p>
            <a:pPr marL="6985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Varicocele</a:t>
            </a:r>
            <a:r>
              <a:rPr lang="en-US" dirty="0" smtClean="0">
                <a:solidFill>
                  <a:srgbClr val="FF0000"/>
                </a:solidFill>
              </a:rPr>
              <a:t> repair.</a:t>
            </a:r>
          </a:p>
        </p:txBody>
      </p:sp>
    </p:spTree>
    <p:extLst>
      <p:ext uri="{BB962C8B-B14F-4D97-AF65-F5344CB8AC3E}">
        <p14:creationId xmlns:p14="http://schemas.microsoft.com/office/powerpoint/2010/main" val="331141717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Assisted reproductive techniques 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94C600"/>
              </a:buClr>
              <a:buFont typeface="Wingdings 2" pitchFamily="18" charset="2"/>
              <a:buNone/>
              <a:defRPr/>
            </a:pPr>
            <a:endParaRPr lang="en-US" dirty="0" smtClean="0">
              <a:solidFill>
                <a:srgbClr val="3E3D2D"/>
              </a:solidFill>
              <a:latin typeface="Calibri"/>
              <a:ea typeface="Calibri"/>
              <a:cs typeface="Arial"/>
            </a:endParaRP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94C600"/>
              </a:buClr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rgbClr val="3E3D2D"/>
                </a:solidFill>
                <a:latin typeface="Calibri"/>
                <a:ea typeface="Calibri"/>
                <a:cs typeface="Arial"/>
              </a:rPr>
              <a:t>Sperm </a:t>
            </a:r>
            <a:r>
              <a:rPr lang="en-US" dirty="0">
                <a:solidFill>
                  <a:srgbClr val="3E3D2D"/>
                </a:solidFill>
                <a:latin typeface="Calibri"/>
                <a:ea typeface="Calibri"/>
                <a:cs typeface="Arial"/>
              </a:rPr>
              <a:t>extraction from the testes and subsequent assisted conception by:</a:t>
            </a:r>
            <a:endParaRPr lang="en-US" sz="1600" dirty="0">
              <a:solidFill>
                <a:srgbClr val="3E3D2D"/>
              </a:solidFill>
              <a:latin typeface="Calibri"/>
              <a:ea typeface="Calibri"/>
              <a:cs typeface="Arial"/>
            </a:endParaRP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sz="2000" dirty="0" smtClean="0"/>
              <a:t>Intrauterine insemination (IUI).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2000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 In vitro fertilization (IVF).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2000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 Gamete </a:t>
            </a:r>
            <a:r>
              <a:rPr lang="en-US" sz="2000" dirty="0" err="1" smtClean="0"/>
              <a:t>intrafallopian</a:t>
            </a:r>
            <a:r>
              <a:rPr lang="en-US" sz="2000" dirty="0" smtClean="0"/>
              <a:t> transfer (GIFT).</a:t>
            </a:r>
          </a:p>
          <a:p>
            <a:pPr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000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 </a:t>
            </a:r>
            <a:r>
              <a:rPr lang="en-US" sz="2000" dirty="0" err="1" smtClean="0"/>
              <a:t>Intracytoplasmic</a:t>
            </a:r>
            <a:r>
              <a:rPr lang="en-US" sz="2000" dirty="0" smtClean="0"/>
              <a:t> sperm injection (ICSI).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979899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mtClean="0">
                <a:solidFill>
                  <a:srgbClr val="FF0000"/>
                </a:solidFill>
                <a:latin typeface="Calibri" pitchFamily="34" charset="0"/>
              </a:rPr>
              <a:t>Definition</a:t>
            </a:r>
            <a:r>
              <a:rPr lang="en-US" sz="2400" smtClean="0">
                <a:latin typeface="Calibri" pitchFamily="34" charset="0"/>
              </a:rPr>
              <a:t/>
            </a:r>
            <a:br>
              <a:rPr lang="en-US" sz="2400" smtClean="0">
                <a:latin typeface="Calibri" pitchFamily="34" charset="0"/>
              </a:rPr>
            </a:br>
            <a:endParaRPr lang="en-US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 smtClean="0">
                <a:latin typeface="Cambria" pitchFamily="18" charset="0"/>
                <a:ea typeface="Calibri"/>
                <a:cs typeface="Arial"/>
              </a:rPr>
              <a:t>Failure of conception after at least 12 months of 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 smtClean="0">
                <a:latin typeface="Cambria" pitchFamily="18" charset="0"/>
                <a:ea typeface="Calibri"/>
                <a:cs typeface="Arial"/>
              </a:rPr>
              <a:t>    regular unprotected intercourse.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endParaRPr lang="en-US" dirty="0">
              <a:latin typeface="Cambria" pitchFamily="18" charset="0"/>
              <a:ea typeface="Calibri"/>
              <a:cs typeface="Arial"/>
            </a:endParaRP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endParaRPr lang="en-US" dirty="0" smtClean="0">
              <a:latin typeface="Cambria" pitchFamily="18" charset="0"/>
              <a:ea typeface="Calibri"/>
              <a:cs typeface="Arial"/>
            </a:endParaRP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mbria" pitchFamily="18" charset="0"/>
              </a:rPr>
              <a:t>Up to 50 % of infertility is due to male factors.</a:t>
            </a:r>
          </a:p>
          <a:p>
            <a:pPr marL="6985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Pathophysiology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Calibri" pitchFamily="34" charset="0"/>
              </a:rPr>
              <a:t>Abnormalities of sperm morphology (</a:t>
            </a:r>
            <a:r>
              <a:rPr lang="en-US" dirty="0" err="1" smtClean="0">
                <a:latin typeface="Calibri" pitchFamily="34" charset="0"/>
              </a:rPr>
              <a:t>teratospermia</a:t>
            </a:r>
            <a:r>
              <a:rPr lang="en-US" dirty="0" smtClean="0">
                <a:latin typeface="Calibri" pitchFamily="34" charset="0"/>
              </a:rPr>
              <a:t>).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alibri" pitchFamily="34" charset="0"/>
              </a:rPr>
              <a:t> Low sperm count</a:t>
            </a:r>
          </a:p>
          <a:p>
            <a:pPr marL="6985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   (</a:t>
            </a:r>
            <a:r>
              <a:rPr lang="en-US" dirty="0" err="1" smtClean="0">
                <a:latin typeface="Calibri" pitchFamily="34" charset="0"/>
              </a:rPr>
              <a:t>oligospermia</a:t>
            </a:r>
            <a:r>
              <a:rPr lang="en-US" dirty="0" smtClean="0">
                <a:latin typeface="Calibri" pitchFamily="34" charset="0"/>
              </a:rPr>
              <a:t>).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alibri" pitchFamily="34" charset="0"/>
              </a:rPr>
              <a:t> Abnormalities of sperm motility                 (</a:t>
            </a:r>
            <a:r>
              <a:rPr lang="en-US" dirty="0" err="1" smtClean="0">
                <a:latin typeface="Calibri" pitchFamily="34" charset="0"/>
              </a:rPr>
              <a:t>asthenospermia</a:t>
            </a:r>
            <a:r>
              <a:rPr lang="en-US" dirty="0" smtClean="0">
                <a:latin typeface="Calibri" pitchFamily="34" charset="0"/>
              </a:rPr>
              <a:t>).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alibri" pitchFamily="34" charset="0"/>
              </a:rPr>
              <a:t> Absent sperms</a:t>
            </a:r>
          </a:p>
          <a:p>
            <a:pPr marL="6985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  (</a:t>
            </a:r>
            <a:r>
              <a:rPr lang="en-US" dirty="0" err="1" smtClean="0">
                <a:latin typeface="Calibri" pitchFamily="34" charset="0"/>
              </a:rPr>
              <a:t>azoospermia</a:t>
            </a:r>
            <a:r>
              <a:rPr lang="en-US" dirty="0" smtClean="0">
                <a:latin typeface="Calibri" pitchFamily="34" charset="0"/>
              </a:rPr>
              <a:t>).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alibri" pitchFamily="34" charset="0"/>
              </a:rPr>
              <a:t> Abnormal </a:t>
            </a:r>
            <a:r>
              <a:rPr lang="en-US" dirty="0" err="1" smtClean="0">
                <a:latin typeface="Calibri" pitchFamily="34" charset="0"/>
              </a:rPr>
              <a:t>epididymal</a:t>
            </a:r>
            <a:r>
              <a:rPr lang="en-US" dirty="0" smtClean="0">
                <a:latin typeface="Calibri" pitchFamily="34" charset="0"/>
              </a:rPr>
              <a:t> function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158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Etiology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Idiopathic.</a:t>
            </a:r>
          </a:p>
          <a:p>
            <a:pPr eaLnBrk="1" hangingPunct="1"/>
            <a:r>
              <a:rPr lang="en-US" smtClean="0"/>
              <a:t> Varicocele .</a:t>
            </a:r>
          </a:p>
          <a:p>
            <a:pPr eaLnBrk="1" hangingPunct="1"/>
            <a:r>
              <a:rPr lang="en-US" smtClean="0"/>
              <a:t> Cryptorchidism.</a:t>
            </a:r>
          </a:p>
          <a:p>
            <a:pPr eaLnBrk="1" hangingPunct="1"/>
            <a:r>
              <a:rPr lang="en-US" smtClean="0"/>
              <a:t> Functional sperm disorders.</a:t>
            </a:r>
          </a:p>
          <a:p>
            <a:pPr eaLnBrk="1" hangingPunct="1"/>
            <a:r>
              <a:rPr lang="en-US" smtClean="0"/>
              <a:t> Erectile or ejaculatory problems.</a:t>
            </a:r>
          </a:p>
          <a:p>
            <a:pPr eaLnBrk="1" hangingPunct="1"/>
            <a:r>
              <a:rPr lang="en-US" smtClean="0"/>
              <a:t> Testicular injury.</a:t>
            </a:r>
          </a:p>
          <a:p>
            <a:pPr eaLnBrk="1" hangingPunct="1"/>
            <a:r>
              <a:rPr lang="en-US" smtClean="0"/>
              <a:t> Endocrine disorders:Kallmann’s syndrome.</a:t>
            </a:r>
          </a:p>
        </p:txBody>
      </p:sp>
    </p:spTree>
    <p:extLst>
      <p:ext uri="{BB962C8B-B14F-4D97-AF65-F5344CB8AC3E}">
        <p14:creationId xmlns:p14="http://schemas.microsoft.com/office/powerpoint/2010/main" val="234245857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Etiology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Hormone excess.</a:t>
            </a:r>
          </a:p>
          <a:p>
            <a:pPr eaLnBrk="1" hangingPunct="1"/>
            <a:r>
              <a:rPr lang="en-US" smtClean="0"/>
              <a:t> Genetic disorders:Kleinfelter’s syndrome.</a:t>
            </a:r>
          </a:p>
          <a:p>
            <a:pPr eaLnBrk="1" hangingPunct="1"/>
            <a:r>
              <a:rPr lang="en-US" smtClean="0"/>
              <a:t> Male genital tract obstruction.</a:t>
            </a:r>
          </a:p>
          <a:p>
            <a:pPr eaLnBrk="1" hangingPunct="1"/>
            <a:r>
              <a:rPr lang="en-US" smtClean="0"/>
              <a:t> Systemic diseases.</a:t>
            </a:r>
          </a:p>
          <a:p>
            <a:pPr eaLnBrk="1" hangingPunct="1"/>
            <a:r>
              <a:rPr lang="en-US" smtClean="0"/>
              <a:t> Drugs.</a:t>
            </a:r>
          </a:p>
          <a:p>
            <a:pPr eaLnBrk="1" hangingPunct="1"/>
            <a:r>
              <a:rPr lang="en-US" smtClean="0"/>
              <a:t> Environmental factors.</a:t>
            </a:r>
          </a:p>
          <a:p>
            <a:pPr eaLnBrk="1" hangingPunct="1"/>
            <a:r>
              <a:rPr lang="en-US" smtClean="0"/>
              <a:t> Infections.</a:t>
            </a:r>
          </a:p>
        </p:txBody>
      </p:sp>
    </p:spTree>
    <p:extLst>
      <p:ext uri="{BB962C8B-B14F-4D97-AF65-F5344CB8AC3E}">
        <p14:creationId xmlns:p14="http://schemas.microsoft.com/office/powerpoint/2010/main" val="3778240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     Approach </a:t>
            </a:r>
            <a:r>
              <a:rPr lang="en-US" dirty="0"/>
              <a:t>to infertile patients </a:t>
            </a:r>
            <a:br>
              <a:rPr lang="en-US" dirty="0"/>
            </a:b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History :</a:t>
            </a: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r>
              <a:rPr lang="en-US" smtClean="0">
                <a:latin typeface="Calibri" pitchFamily="34" charset="0"/>
              </a:rPr>
              <a:t>Examination:</a:t>
            </a: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r>
              <a:rPr lang="en-US" smtClean="0">
                <a:latin typeface="Calibri" pitchFamily="34" charset="0"/>
              </a:rPr>
              <a:t>Investigations of male infertility </a:t>
            </a:r>
            <a:r>
              <a:rPr lang="en-US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4782196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Components of history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Sexual and reproductive</a:t>
            </a:r>
            <a:r>
              <a:rPr lang="en-US" sz="2800" dirty="0" smtClean="0">
                <a:latin typeface="Calibri"/>
                <a:ea typeface="Calibri"/>
                <a:cs typeface="Arial"/>
              </a:rPr>
              <a:t>: 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sz="2800" dirty="0">
                <a:latin typeface="Calibri"/>
                <a:ea typeface="Calibri"/>
                <a:cs typeface="Arial"/>
              </a:rPr>
              <a:t> </a:t>
            </a:r>
            <a:r>
              <a:rPr lang="en-US" sz="2800" dirty="0" smtClean="0">
                <a:latin typeface="Calibri"/>
                <a:ea typeface="Calibri"/>
                <a:cs typeface="Arial"/>
              </a:rPr>
              <a:t>  </a:t>
            </a:r>
            <a:r>
              <a:rPr lang="en-US" dirty="0" smtClean="0">
                <a:latin typeface="Calibri"/>
                <a:ea typeface="Calibri"/>
                <a:cs typeface="Arial"/>
              </a:rPr>
              <a:t>Duration of problem; frequency and timing of 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intercourse; previous successful conception; birth 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control; erectile and ejaculatory disorders.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marL="6985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355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z="3600" smtClean="0"/>
              <a:t>History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 smtClean="0">
                <a:latin typeface="Calibri"/>
                <a:ea typeface="Calibri"/>
                <a:cs typeface="Arial"/>
              </a:rPr>
              <a:t>Developmental: 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 Age at puberty; history of cryptorchidism; 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 </a:t>
            </a:r>
            <a:r>
              <a:rPr lang="en-US" dirty="0" err="1" smtClean="0">
                <a:latin typeface="Calibri"/>
                <a:ea typeface="Calibri"/>
                <a:cs typeface="Arial"/>
              </a:rPr>
              <a:t>gynaecomastia</a:t>
            </a:r>
            <a:r>
              <a:rPr lang="en-US" dirty="0" smtClean="0">
                <a:latin typeface="Calibri"/>
                <a:ea typeface="Calibri"/>
                <a:cs typeface="Arial"/>
              </a:rPr>
              <a:t>.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marL="0"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 smtClean="0">
                <a:latin typeface="Calibri"/>
                <a:ea typeface="Calibri"/>
                <a:cs typeface="Arial"/>
              </a:rPr>
              <a:t> Medical and surgical: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 Febrile illness ; </a:t>
            </a:r>
            <a:r>
              <a:rPr lang="en-US" dirty="0" err="1" smtClean="0">
                <a:latin typeface="Calibri"/>
                <a:ea typeface="Calibri"/>
                <a:cs typeface="Arial"/>
              </a:rPr>
              <a:t>orchitis</a:t>
            </a:r>
            <a:r>
              <a:rPr lang="en-US" dirty="0" smtClean="0">
                <a:latin typeface="Calibri"/>
                <a:ea typeface="Calibri"/>
                <a:cs typeface="Arial"/>
              </a:rPr>
              <a:t>; </a:t>
            </a:r>
            <a:r>
              <a:rPr lang="en-US" dirty="0" err="1" smtClean="0">
                <a:latin typeface="Calibri"/>
                <a:ea typeface="Calibri"/>
                <a:cs typeface="Arial"/>
              </a:rPr>
              <a:t>varicocele</a:t>
            </a:r>
            <a:r>
              <a:rPr lang="en-US" dirty="0" smtClean="0">
                <a:latin typeface="Calibri"/>
                <a:ea typeface="Calibri"/>
                <a:cs typeface="Arial"/>
              </a:rPr>
              <a:t>; testicular torsion; 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 trauma or tumor; sexually transmitted diseases ; 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 urinary tract infections; genitourinary and pelvic surgeries; 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dirty="0" smtClean="0">
                <a:latin typeface="Calibri"/>
                <a:ea typeface="Calibri"/>
                <a:cs typeface="Arial"/>
              </a:rPr>
              <a:t>    radiotherapy; respiratory diseases; diabetes.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119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History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600" dirty="0" smtClean="0">
                <a:latin typeface="Calibri"/>
                <a:ea typeface="Calibri"/>
                <a:cs typeface="Arial"/>
              </a:rPr>
              <a:t>Drug and environmental: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sz="2600" dirty="0">
                <a:latin typeface="Calibri"/>
                <a:ea typeface="Calibri"/>
                <a:cs typeface="Arial"/>
              </a:rPr>
              <a:t> </a:t>
            </a:r>
            <a:r>
              <a:rPr lang="en-US" sz="2600" dirty="0" smtClean="0">
                <a:latin typeface="Calibri"/>
                <a:ea typeface="Calibri"/>
                <a:cs typeface="Arial"/>
              </a:rPr>
              <a:t>  </a:t>
            </a:r>
            <a:r>
              <a:rPr lang="en-US" sz="2600" dirty="0" err="1" smtClean="0">
                <a:latin typeface="Calibri"/>
                <a:ea typeface="Calibri"/>
                <a:cs typeface="Arial"/>
              </a:rPr>
              <a:t>Chemotherapy;nitrofurantoin</a:t>
            </a:r>
            <a:r>
              <a:rPr lang="en-US" sz="2600" dirty="0" smtClean="0">
                <a:latin typeface="Calibri"/>
                <a:ea typeface="Calibri"/>
                <a:cs typeface="Arial"/>
              </a:rPr>
              <a:t>; cimetidine; sulfasalazine; 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sz="2600" dirty="0" smtClean="0">
                <a:latin typeface="Calibri"/>
                <a:ea typeface="Calibri"/>
                <a:cs typeface="Arial"/>
              </a:rPr>
              <a:t>   spironolactone; alpha   blockers; exposure to heat; 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sz="2600" dirty="0" smtClean="0">
                <a:latin typeface="Calibri"/>
                <a:ea typeface="Calibri"/>
                <a:cs typeface="Arial"/>
              </a:rPr>
              <a:t>   pesticides; dyes.</a:t>
            </a:r>
          </a:p>
          <a:p>
            <a:pPr marL="0"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600" dirty="0" smtClean="0">
                <a:latin typeface="Calibri"/>
                <a:ea typeface="Calibri"/>
                <a:cs typeface="Arial"/>
              </a:rPr>
              <a:t>Social: Ethanol, smoking/tobacco, cocaine, anabolic </a:t>
            </a:r>
          </a:p>
          <a:p>
            <a:pPr marL="0" indent="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en-US" sz="2600" dirty="0">
                <a:latin typeface="Calibri"/>
                <a:ea typeface="Calibri"/>
                <a:cs typeface="Arial"/>
              </a:rPr>
              <a:t> </a:t>
            </a:r>
            <a:r>
              <a:rPr lang="en-US" sz="2600" dirty="0" smtClean="0">
                <a:latin typeface="Calibri"/>
                <a:ea typeface="Calibri"/>
                <a:cs typeface="Arial"/>
              </a:rPr>
              <a:t>   steroids.</a:t>
            </a:r>
          </a:p>
          <a:p>
            <a:pPr marL="0"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600" dirty="0" smtClean="0">
                <a:latin typeface="Calibri"/>
                <a:ea typeface="Calibri"/>
                <a:cs typeface="Arial"/>
              </a:rPr>
              <a:t> Family: </a:t>
            </a:r>
            <a:r>
              <a:rPr lang="en-US" sz="2600" dirty="0" err="1" smtClean="0">
                <a:latin typeface="Calibri"/>
                <a:ea typeface="Calibri"/>
                <a:cs typeface="Arial"/>
              </a:rPr>
              <a:t>Hypogonadism</a:t>
            </a:r>
            <a:r>
              <a:rPr lang="en-US" sz="2600" dirty="0" smtClean="0">
                <a:latin typeface="Calibri"/>
                <a:ea typeface="Calibri"/>
                <a:cs typeface="Arial"/>
              </a:rPr>
              <a:t>; cryptorchidism</a:t>
            </a:r>
            <a:r>
              <a:rPr lang="en-US" dirty="0" smtClean="0">
                <a:latin typeface="Calibri"/>
                <a:ea typeface="Calibri"/>
                <a:cs typeface="Arial"/>
              </a:rPr>
              <a:t>.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marL="0"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763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589</Words>
  <Application>Microsoft Office PowerPoint</Application>
  <PresentationFormat>On-screen Show (4:3)</PresentationFormat>
  <Paragraphs>135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Male Infertility</vt:lpstr>
      <vt:lpstr>Definition </vt:lpstr>
      <vt:lpstr>  Pathophysiology</vt:lpstr>
      <vt:lpstr>   Etiology </vt:lpstr>
      <vt:lpstr>   Etiology </vt:lpstr>
      <vt:lpstr>         Approach to infertile patients  </vt:lpstr>
      <vt:lpstr>Components of history</vt:lpstr>
      <vt:lpstr> History </vt:lpstr>
      <vt:lpstr> History</vt:lpstr>
      <vt:lpstr>Physical Examination </vt:lpstr>
      <vt:lpstr>Investigations  </vt:lpstr>
      <vt:lpstr>     Normal parameters of semen analysis: </vt:lpstr>
      <vt:lpstr>Investigations  </vt:lpstr>
      <vt:lpstr>Investigations</vt:lpstr>
      <vt:lpstr>Options for male infertility Treatment </vt:lpstr>
      <vt:lpstr>    Surgical treatment </vt:lpstr>
      <vt:lpstr> Assisted reproductive techniques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Infertility</dc:title>
  <dc:creator>firas attar</dc:creator>
  <cp:lastModifiedBy>firas attar</cp:lastModifiedBy>
  <cp:revision>1</cp:revision>
  <dcterms:created xsi:type="dcterms:W3CDTF">2006-08-16T00:00:00Z</dcterms:created>
  <dcterms:modified xsi:type="dcterms:W3CDTF">2019-09-10T04:15:59Z</dcterms:modified>
</cp:coreProperties>
</file>